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61" r:id="rId6"/>
    <p:sldId id="263" r:id="rId7"/>
    <p:sldId id="259" r:id="rId8"/>
    <p:sldId id="262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F97B-BA77-0B97-559D-8CEB070A6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DE1AB-B25B-84BF-1381-E446C888E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3252B-D397-67C0-EDFA-DB1149642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CA1EA-E031-7655-56DF-215544474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C83D2-A061-C60A-029F-41F81966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83B1-10DA-A32A-9FBF-05F923C4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8DBB8-7059-25D2-B74F-D4847A6BA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1731B-08E3-EC75-58DB-89CA9575B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37A42-68CE-9D5D-D7A2-270CC9A0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33DEA-F44D-131E-97EB-3F87D056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0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33CC-DF6D-6FED-46C3-265EC02C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02872-AD71-BB55-8C11-ED7096B0D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1AE34-CE49-62D6-EB31-B003A04A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5C4DF-06CE-4035-9941-4A347C227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8B1F6-4AEE-A365-1FBF-11076715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0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57804-DAED-C8F8-532F-1B02CD4A4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773D-4D47-AB95-58A3-14FBA531FE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D3096-840A-4138-4FD9-53EF11D6D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C8948-41F9-D94A-78F8-CFEA8605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97F96-9490-4530-8DE9-4BC5DB35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C54EB-A4E7-9384-AB4B-A543CF3DB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6CC5-589D-B980-B07A-2BA7AA5DB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55F42-2247-99B5-8C58-71B163395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07C63-9E17-3759-25A4-20A2B8055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D7727-513A-E921-51AE-0986AD123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7A2694-6E4E-4D0C-F764-F62C3BB5A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0A8BE7-6CFA-B443-AF8A-AD6C729BD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81C58-2D7F-9B5A-47DF-BC31C258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907B0-4225-6B73-02B2-955C34C2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9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5A6EE-A958-E9F0-E86E-C75CDD223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8B864-AE6E-C9A1-BA21-66349AB3B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6B6CA-8A50-C6F7-2167-144958FF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9949E-32A2-96C0-9870-B1A44EEE0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3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F93017-876C-FBC1-AD79-E986DF0D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7D793C-C997-C980-AD01-F429CA3B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D8B8F-BCA4-B61A-EBD7-984C4253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2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0B54-7A84-3D43-7970-7E35D4B51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EE3BF-721B-A258-87B7-BCAA3D796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3801C-CAB6-052A-DD8F-EFD06F450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52B06-C0F2-DD10-A8A9-774050EF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16EA9-C905-A5F2-E978-BCFB4093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29E25-2218-9B12-B1A2-A4604267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1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D463-9A8F-2FFF-18D8-8CB7EBDAB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6EC102-CB34-516F-4CB3-1ADA9A786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D734A-1754-B297-63DD-5DACBFB68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A7843-C806-AC25-5155-F04F6545A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CC222-613C-8908-BD85-22F2ECDE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F5666-815D-AF5A-99C1-229D471A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2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6B0F-24F7-DFB4-A72D-AAD1D0A1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712605-9622-A13D-A08E-08C700CF7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4675C-4CE0-E96F-5D6B-C19F81C9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7CFF-481C-B29A-0AB4-7EE6D25C6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D2713-ADFC-AA2B-78CB-95013B73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9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7993B1-27F4-4666-901D-84FE8735B4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3C897-63AA-3761-26B6-D94CAF215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F1C5C-4F17-E0E3-3337-3EDCB382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5DACA-62C0-CEA1-0B9C-1BD072FB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0FD8F-B2BC-9970-3DC6-6D298CFC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0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830A73-F813-EB29-43DB-6A099E56D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833E8-5E7A-09F1-1EC3-E2A439D2E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5ED3D-E61D-3E78-8C58-41E3EAE6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79E50-1A63-5643-8DC3-9AAD5A01EED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8C6EF-79F6-D26A-578B-E4FF155F2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73DAA-E6C2-4D46-D45A-C1EB3D69C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93FEB-F802-AA41-BFDB-AA27D9577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4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93FC-D741-CD08-66FA-E155C7AA8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43254"/>
            <a:ext cx="9144000" cy="951698"/>
          </a:xfrm>
        </p:spPr>
        <p:txBody>
          <a:bodyPr/>
          <a:lstStyle/>
          <a:p>
            <a:r>
              <a:rPr lang="en-US" dirty="0"/>
              <a:t>Tesla Solar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7532B0-F1C9-D4E2-6E30-563E9AD6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708"/>
            <a:ext cx="6859712" cy="5144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07F2B-4610-4985-FAC9-D6B331C8B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436" y="1231900"/>
            <a:ext cx="40132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0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48020-91C8-2C5E-BE03-6F567384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D37E9-125C-E600-B5BD-329E4F213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– Reducing use of non-sustainable energy, reducing reliance on overloaded power grid</a:t>
            </a:r>
          </a:p>
          <a:p>
            <a:r>
              <a:rPr lang="en-US" dirty="0"/>
              <a:t>Secondary – Expected cost savings, reducing our drain on overloaded grid</a:t>
            </a:r>
          </a:p>
          <a:p>
            <a:r>
              <a:rPr lang="en-US" dirty="0"/>
              <a:t>Timing Motivation – Leverage known tax savings that are expiring (more on that later)</a:t>
            </a:r>
          </a:p>
          <a:p>
            <a:endParaRPr lang="en-US" dirty="0"/>
          </a:p>
          <a:p>
            <a:r>
              <a:rPr lang="en-US" dirty="0"/>
              <a:t>Our friends got Tesla in 2020 and walked us through their experience with energy savings over the course of year</a:t>
            </a:r>
          </a:p>
        </p:txBody>
      </p:sp>
    </p:spTree>
    <p:extLst>
      <p:ext uri="{BB962C8B-B14F-4D97-AF65-F5344CB8AC3E}">
        <p14:creationId xmlns:p14="http://schemas.microsoft.com/office/powerpoint/2010/main" val="74948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8475-9940-CE24-0AC5-62C86CA4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12.24 kW system (36 panels)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29BC1-F703-7135-925A-9D71B473E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9562"/>
          </a:xfrm>
        </p:spPr>
        <p:txBody>
          <a:bodyPr>
            <a:normAutofit/>
          </a:bodyPr>
          <a:lstStyle/>
          <a:p>
            <a:r>
              <a:rPr lang="en-US" dirty="0"/>
              <a:t>$22.4K for panels</a:t>
            </a:r>
          </a:p>
          <a:p>
            <a:r>
              <a:rPr lang="en-US" dirty="0"/>
              <a:t>~$2.5K for main panel upgrade</a:t>
            </a:r>
          </a:p>
          <a:p>
            <a:r>
              <a:rPr lang="en-US" dirty="0"/>
              <a:t>5-year loan @ 0.99%</a:t>
            </a:r>
          </a:p>
          <a:p>
            <a:r>
              <a:rPr lang="en-US" dirty="0"/>
              <a:t>Your initial loan monthly payment assumes you plan on making extra payments with all tax credits. At 18 months, your monthly payment is recomputed. For us:</a:t>
            </a:r>
          </a:p>
          <a:p>
            <a:pPr lvl="1"/>
            <a:r>
              <a:rPr lang="en-US" dirty="0"/>
              <a:t>$320/month if tax credits are applied to loan balance</a:t>
            </a:r>
          </a:p>
          <a:p>
            <a:pPr lvl="1"/>
            <a:r>
              <a:rPr lang="en-US" dirty="0"/>
              <a:t>$480/month after month 18 if you keep the tax credits</a:t>
            </a:r>
          </a:p>
          <a:p>
            <a:endParaRPr lang="en-US" dirty="0"/>
          </a:p>
          <a:p>
            <a:r>
              <a:rPr lang="en-US" dirty="0"/>
              <a:t>System has a 25-year life, although panels degrade .5%/year</a:t>
            </a:r>
          </a:p>
        </p:txBody>
      </p:sp>
    </p:spTree>
    <p:extLst>
      <p:ext uri="{BB962C8B-B14F-4D97-AF65-F5344CB8AC3E}">
        <p14:creationId xmlns:p14="http://schemas.microsoft.com/office/powerpoint/2010/main" val="153104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A0DE-7D8A-19CE-7AB8-25DF8C40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96A4-41F3-CAE3-ADC2-49E465C94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03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Federal Solar Investment Tax Credit</a:t>
            </a:r>
          </a:p>
          <a:p>
            <a:pPr lvl="1"/>
            <a:r>
              <a:rPr lang="en-US" dirty="0"/>
              <a:t>2022 – 26% of system cost ($6,565 for us)</a:t>
            </a:r>
          </a:p>
          <a:p>
            <a:pPr lvl="1"/>
            <a:r>
              <a:rPr lang="en-US" dirty="0"/>
              <a:t>2023 – 22% of system cost (~$5500 – would have been $1K less for us)</a:t>
            </a:r>
          </a:p>
          <a:p>
            <a:pPr lvl="1"/>
            <a:r>
              <a:rPr lang="en-US" dirty="0"/>
              <a:t>2024 – 0% unless new legislation extends it</a:t>
            </a:r>
          </a:p>
          <a:p>
            <a:r>
              <a:rPr lang="en-US" dirty="0"/>
              <a:t>Maryland Residential Clean Energy Rebate Program (R-CERP)</a:t>
            </a:r>
          </a:p>
          <a:p>
            <a:pPr lvl="1"/>
            <a:r>
              <a:rPr lang="en-US" dirty="0"/>
              <a:t>$1,000 credit</a:t>
            </a:r>
          </a:p>
          <a:p>
            <a:pPr lvl="1"/>
            <a:r>
              <a:rPr lang="en-US" dirty="0"/>
              <a:t>Unclear if this is going beyond 6/2022</a:t>
            </a:r>
          </a:p>
          <a:p>
            <a:r>
              <a:rPr lang="en-US" dirty="0"/>
              <a:t>Solar Renewable Energy Credits (SREC) – NOT APPLICABLE</a:t>
            </a:r>
          </a:p>
          <a:p>
            <a:pPr lvl="1"/>
            <a:r>
              <a:rPr lang="en-US" dirty="0"/>
              <a:t>Tesla keeps these</a:t>
            </a:r>
          </a:p>
          <a:p>
            <a:endParaRPr lang="en-US" dirty="0"/>
          </a:p>
          <a:p>
            <a:r>
              <a:rPr lang="en-US" dirty="0"/>
              <a:t>Our total system cost - $17614 + loan interest (~$650) = ~$18.2K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9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1F637-33DD-996A-3C7E-3F4897A2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1C381-AE6A-A0E5-1F44-168F8030A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466726" cy="4873126"/>
          </a:xfrm>
        </p:spPr>
        <p:txBody>
          <a:bodyPr>
            <a:normAutofit/>
          </a:bodyPr>
          <a:lstStyle/>
          <a:p>
            <a:r>
              <a:rPr lang="en-US" dirty="0"/>
              <a:t>“It is typical for your system to output 50% of its rated power at noon in the winter and 80% of its rated power at noon in the summer.” - Tesla</a:t>
            </a:r>
          </a:p>
          <a:p>
            <a:r>
              <a:rPr lang="en-US" dirty="0"/>
              <a:t>April – we generated more than we used (-16.4 kWh per day, we have exported 28.7 kWh more than we used)</a:t>
            </a:r>
          </a:p>
          <a:p>
            <a:r>
              <a:rPr lang="en-US" dirty="0"/>
              <a:t>Two big questions:</a:t>
            </a:r>
          </a:p>
          <a:p>
            <a:pPr lvl="1"/>
            <a:r>
              <a:rPr lang="en-US" dirty="0"/>
              <a:t>Will Solar beat the A/C in the summer?</a:t>
            </a:r>
          </a:p>
          <a:p>
            <a:pPr lvl="1"/>
            <a:r>
              <a:rPr lang="en-US" dirty="0"/>
              <a:t>Will Winter Sun support non-A/C use in Winter?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AAFCE-8C95-C1EC-5B80-18C101CF9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92" b="30038"/>
          <a:stretch/>
        </p:blipFill>
        <p:spPr>
          <a:xfrm>
            <a:off x="8035482" y="1176391"/>
            <a:ext cx="4156518" cy="568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6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744C-D7C2-D814-1A14-1EBBAF9C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Savings – Back-of-Envelope, 25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1BAEE-F313-CBED-6BE5-5B4BE7FE4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998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51,000 = $170/month avg electric bill</a:t>
            </a:r>
          </a:p>
          <a:p>
            <a:r>
              <a:rPr lang="en-US" dirty="0"/>
              <a:t>10,200 = If solar covers 80% of bill</a:t>
            </a:r>
          </a:p>
          <a:p>
            <a:r>
              <a:rPr lang="en-US" dirty="0"/>
              <a:t>18,200 = Cost of system</a:t>
            </a:r>
          </a:p>
          <a:p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orig</a:t>
            </a:r>
            <a:r>
              <a:rPr lang="en-US" dirty="0"/>
              <a:t> energy cost) – (new energy cost) – (cost of system) = savings</a:t>
            </a:r>
            <a:br>
              <a:rPr lang="en-US" dirty="0"/>
            </a:br>
            <a:r>
              <a:rPr lang="en-US" dirty="0"/>
              <a:t>51000 – 10200 – 18200 = $22,600 savings, or $1,883/</a:t>
            </a:r>
            <a:r>
              <a:rPr lang="en-US" dirty="0" err="1"/>
              <a:t>yr</a:t>
            </a:r>
            <a:endParaRPr lang="en-US" dirty="0"/>
          </a:p>
          <a:p>
            <a:endParaRPr lang="en-US" dirty="0"/>
          </a:p>
          <a:p>
            <a:r>
              <a:rPr lang="en-US" b="1" u="sng" dirty="0"/>
              <a:t>This simplified calculation is likely an overestimation of your potential savings.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59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C4065-B831-36BC-CB51-6EA12FB1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Options - Powerwall, Solar 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4E912-F109-D3EA-1DA9-DDDE60CD6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Powerwall – Power batteries that store excess solar power for nighttime/power outages</a:t>
            </a:r>
          </a:p>
          <a:p>
            <a:pPr lvl="1"/>
            <a:r>
              <a:rPr lang="en-US" dirty="0"/>
              <a:t>VERY expensive - $11K for first, $7K for each </a:t>
            </a:r>
            <a:r>
              <a:rPr lang="en-US" dirty="0" err="1"/>
              <a:t>add’l</a:t>
            </a:r>
            <a:r>
              <a:rPr lang="en-US" dirty="0"/>
              <a:t> (expect Tesla to </a:t>
            </a:r>
            <a:r>
              <a:rPr lang="en-US" dirty="0" err="1"/>
              <a:t>rec’md</a:t>
            </a:r>
            <a:r>
              <a:rPr lang="en-US" dirty="0"/>
              <a:t> 2)</a:t>
            </a:r>
          </a:p>
          <a:p>
            <a:pPr lvl="1"/>
            <a:r>
              <a:rPr lang="en-US" dirty="0"/>
              <a:t>Unlikely to recoup through savings – primary benefits are power-outage protection, rarely ever touch power grid</a:t>
            </a:r>
          </a:p>
          <a:p>
            <a:pPr lvl="1"/>
            <a:r>
              <a:rPr lang="en-US" dirty="0"/>
              <a:t>Will likely extend system installation timeline due to supply chain</a:t>
            </a:r>
          </a:p>
          <a:p>
            <a:endParaRPr lang="en-US" dirty="0"/>
          </a:p>
          <a:p>
            <a:r>
              <a:rPr lang="en-US" dirty="0"/>
              <a:t>Solar Roof – Roof tiles instead of mounted panels</a:t>
            </a:r>
          </a:p>
          <a:p>
            <a:pPr lvl="1"/>
            <a:r>
              <a:rPr lang="en-US" dirty="0"/>
              <a:t>EXTREMELY expensive – 2-3 times cost of mounted panels</a:t>
            </a:r>
          </a:p>
          <a:p>
            <a:pPr lvl="1"/>
            <a:r>
              <a:rPr lang="en-US" dirty="0"/>
              <a:t>Potentially less power (our estimate was about 1 kW less than panels)</a:t>
            </a:r>
          </a:p>
        </p:txBody>
      </p:sp>
    </p:spTree>
    <p:extLst>
      <p:ext uri="{BB962C8B-B14F-4D97-AF65-F5344CB8AC3E}">
        <p14:creationId xmlns:p14="http://schemas.microsoft.com/office/powerpoint/2010/main" val="1434707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6272-CD40-D23C-7B3E-C765614E8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2B652-B8EC-9A18-1F98-9A64EE082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5/1/2021 – Ordered</a:t>
            </a:r>
          </a:p>
          <a:p>
            <a:r>
              <a:rPr lang="en-US" dirty="0"/>
              <a:t>5/5/2021 – Tesla Site Inspection</a:t>
            </a:r>
          </a:p>
          <a:p>
            <a:r>
              <a:rPr lang="en-US" dirty="0"/>
              <a:t>9/27/2021 – Power Panel Upgrade</a:t>
            </a:r>
          </a:p>
          <a:p>
            <a:r>
              <a:rPr lang="en-US" dirty="0"/>
              <a:t>10/4/2021 – Solar Panel Installation</a:t>
            </a:r>
          </a:p>
          <a:p>
            <a:r>
              <a:rPr lang="en-US" dirty="0"/>
              <a:t>2/22/2022 – Electric Meter Replacement</a:t>
            </a:r>
          </a:p>
          <a:p>
            <a:r>
              <a:rPr lang="en-US" dirty="0"/>
              <a:t>4/15/2022 – System On</a:t>
            </a:r>
          </a:p>
        </p:txBody>
      </p:sp>
    </p:spTree>
    <p:extLst>
      <p:ext uri="{BB962C8B-B14F-4D97-AF65-F5344CB8AC3E}">
        <p14:creationId xmlns:p14="http://schemas.microsoft.com/office/powerpoint/2010/main" val="241030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927C-B275-FD2F-8785-23215891B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8F570-7F72-8719-695F-3AB4ACFC6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Pandemic supply-chain shortages and contractor overload</a:t>
            </a:r>
          </a:p>
          <a:p>
            <a:pPr lvl="1"/>
            <a:r>
              <a:rPr lang="en-US" dirty="0"/>
              <a:t>Solar panels, electric meter, main panel parts, all labor</a:t>
            </a:r>
          </a:p>
          <a:p>
            <a:endParaRPr lang="en-US" dirty="0"/>
          </a:p>
          <a:p>
            <a:r>
              <a:rPr lang="en-US" dirty="0"/>
              <a:t>Loan is non-transferable – if you sell your house, the loan must be paid in full</a:t>
            </a:r>
          </a:p>
          <a:p>
            <a:endParaRPr lang="en-US" dirty="0"/>
          </a:p>
          <a:p>
            <a:r>
              <a:rPr lang="en-US" dirty="0"/>
              <a:t>Roof replacement – best to do with a new roof, removal and installation will significantly eat into your savings</a:t>
            </a:r>
          </a:p>
        </p:txBody>
      </p:sp>
    </p:spTree>
    <p:extLst>
      <p:ext uri="{BB962C8B-B14F-4D97-AF65-F5344CB8AC3E}">
        <p14:creationId xmlns:p14="http://schemas.microsoft.com/office/powerpoint/2010/main" val="2584188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602</Words>
  <Application>Microsoft Macintosh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Tesla Solar</vt:lpstr>
      <vt:lpstr>Our Motivation</vt:lpstr>
      <vt:lpstr>Cost of 12.24 kW system (36 panels)</vt:lpstr>
      <vt:lpstr>Tax Savings</vt:lpstr>
      <vt:lpstr>Cost Savings</vt:lpstr>
      <vt:lpstr>Cost Savings – Back-of-Envelope, 25 years</vt:lpstr>
      <vt:lpstr>Other Options - Powerwall, Solar Roof</vt:lpstr>
      <vt:lpstr>Timeline</vt:lpstr>
      <vt:lpstr>Installation Concerns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Tesla Solar</dc:title>
  <dc:creator>Bradley Snyder</dc:creator>
  <cp:lastModifiedBy>Bradley Snyder</cp:lastModifiedBy>
  <cp:revision>2</cp:revision>
  <dcterms:created xsi:type="dcterms:W3CDTF">2022-04-25T21:34:36Z</dcterms:created>
  <dcterms:modified xsi:type="dcterms:W3CDTF">2022-04-25T22:29:17Z</dcterms:modified>
</cp:coreProperties>
</file>